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Pretendard Bold"/>
      <p:bold r:id="rId36"/>
    </p:embeddedFont>
    <p:embeddedFont>
      <p:font typeface="Pretendard ExtraBold"/>
      <p:bold r:id="rId37"/>
    </p:embeddedFont>
    <p:embeddedFont>
      <p:font typeface="Pretendard SemiBold"/>
      <p:bold r:id="rId38"/>
    </p:embeddedFont>
    <p:embeddedFont>
      <p:font typeface="Pretendard Regular"/>
      <p:regular r:id="rId39"/>
    </p:embeddedFont>
    <p:embeddedFont>
      <p:font typeface="Pretendard Light"/>
      <p:regular r:id="rId40"/>
    </p:embeddedFont>
    <p:embeddedFont>
      <p:font typeface="Pretendard Medium"/>
      <p:bold r:id="rId41"/>
    </p:embeddedFont>
    <p:embeddedFont>
      <p:font typeface="Pretendard ExtraLight"/>
      <p:regular r:id="rId42"/>
    </p:embeddedFont>
    <p:embeddedFont>
      <p:font typeface="Pretendard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1.fntdata" Type="http://schemas.openxmlformats.org/officeDocument/2006/relationships/font"/><Relationship Id="rId37" Target="fonts/font2.fntdata" Type="http://schemas.openxmlformats.org/officeDocument/2006/relationships/font"/><Relationship Id="rId38" Target="fonts/font3.fntdata" Type="http://schemas.openxmlformats.org/officeDocument/2006/relationships/font"/><Relationship Id="rId39" Target="fonts/font4.fntdata" Type="http://schemas.openxmlformats.org/officeDocument/2006/relationships/font"/><Relationship Id="rId4" Target="theme/theme1.xml" Type="http://schemas.openxmlformats.org/officeDocument/2006/relationships/theme"/><Relationship Id="rId40" Target="fonts/font5.fntdata" Type="http://schemas.openxmlformats.org/officeDocument/2006/relationships/font"/><Relationship Id="rId41" Target="fonts/font6.fntdata" Type="http://schemas.openxmlformats.org/officeDocument/2006/relationships/font"/><Relationship Id="rId42" Target="fonts/font7.fntdata" Type="http://schemas.openxmlformats.org/officeDocument/2006/relationships/font"/><Relationship Id="rId43" Target="fonts/font8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6.png" Type="http://schemas.openxmlformats.org/officeDocument/2006/relationships/image"/><Relationship Id="rId5" Target="../media/image23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52.png" Type="http://schemas.openxmlformats.org/officeDocument/2006/relationships/image"/><Relationship Id="rId5" Target="../media/image23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56.png" Type="http://schemas.openxmlformats.org/officeDocument/2006/relationships/image"/><Relationship Id="rId5" Target="../media/image23.png" Type="http://schemas.openxmlformats.org/officeDocument/2006/relationships/image"/><Relationship Id="rId6" Target="../media/image57.png" Type="http://schemas.openxmlformats.org/officeDocument/2006/relationships/image"/><Relationship Id="rId7" Target="../media/image25.png" Type="http://schemas.openxmlformats.org/officeDocument/2006/relationships/image"/><Relationship Id="rId8" Target="../media/image5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3.pn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Relationship Id="rId7" Target="../media/image64.pn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Relationship Id="rId7" Target="../media/image68.png" Type="http://schemas.openxmlformats.org/officeDocument/2006/relationships/image"/><Relationship Id="rId8" Target="../media/image69.pn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png" Type="http://schemas.openxmlformats.org/officeDocument/2006/relationships/image"/><Relationship Id="rId12" Target="../media/image77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3.png" Type="http://schemas.openxmlformats.org/officeDocument/2006/relationships/image"/><Relationship Id="rId5" Target="../media/image71.png" Type="http://schemas.openxmlformats.org/officeDocument/2006/relationships/image"/><Relationship Id="rId6" Target="../media/image50.png" Type="http://schemas.openxmlformats.org/officeDocument/2006/relationships/image"/><Relationship Id="rId7" Target="../media/image72.png" Type="http://schemas.openxmlformats.org/officeDocument/2006/relationships/image"/><Relationship Id="rId8" Target="../media/image73.png" Type="http://schemas.openxmlformats.org/officeDocument/2006/relationships/image"/><Relationship Id="rId9" Target="../media/image7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78.png" Type="http://schemas.openxmlformats.org/officeDocument/2006/relationships/image"/><Relationship Id="rId5" Target="../media/image23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81.png" Type="http://schemas.openxmlformats.org/officeDocument/2006/relationships/image"/><Relationship Id="rId5" Target="../media/image82.png" Type="http://schemas.openxmlformats.org/officeDocument/2006/relationships/image"/><Relationship Id="rId6" Target="../media/image83.png" Type="http://schemas.openxmlformats.org/officeDocument/2006/relationships/image"/><Relationship Id="rId7" Target="../media/image84.png" Type="http://schemas.openxmlformats.org/officeDocument/2006/relationships/image"/><Relationship Id="rId8" Target="../media/image8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86.png" Type="http://schemas.openxmlformats.org/officeDocument/2006/relationships/image"/><Relationship Id="rId5" Target="../media/image23.png" Type="http://schemas.openxmlformats.org/officeDocument/2006/relationships/image"/><Relationship Id="rId6" Target="../media/image87.png" Type="http://schemas.openxmlformats.org/officeDocument/2006/relationships/image"/><Relationship Id="rId7" Target="../media/image88.png" Type="http://schemas.openxmlformats.org/officeDocument/2006/relationships/image"/><Relationship Id="rId8" Target="../media/image89.pn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6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92.png" Type="http://schemas.openxmlformats.org/officeDocument/2006/relationships/image"/><Relationship Id="rId5" Target="../media/image23.png" Type="http://schemas.openxmlformats.org/officeDocument/2006/relationships/image"/><Relationship Id="rId6" Target="../media/image93.png" Type="http://schemas.openxmlformats.org/officeDocument/2006/relationships/image"/><Relationship Id="rId7" Target="../media/image94.png" Type="http://schemas.openxmlformats.org/officeDocument/2006/relationships/image"/><Relationship Id="rId8" Target="../media/image84.png" Type="http://schemas.openxmlformats.org/officeDocument/2006/relationships/image"/><Relationship Id="rId9" Target="../media/image9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97.png" Type="http://schemas.openxmlformats.org/officeDocument/2006/relationships/image"/><Relationship Id="rId5" Target="../media/image98.png" Type="http://schemas.openxmlformats.org/officeDocument/2006/relationships/image"/><Relationship Id="rId6" Target="../media/image99.png" Type="http://schemas.openxmlformats.org/officeDocument/2006/relationships/image"/><Relationship Id="rId7" Target="../media/image100.png" Type="http://schemas.openxmlformats.org/officeDocument/2006/relationships/image"/><Relationship Id="rId8" Target="../media/image10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7.png" Type="http://schemas.openxmlformats.org/officeDocument/2006/relationships/image"/><Relationship Id="rId11" Target="../media/image108.png" Type="http://schemas.openxmlformats.org/officeDocument/2006/relationships/image"/><Relationship Id="rId12" Target="../media/image109.png" Type="http://schemas.openxmlformats.org/officeDocument/2006/relationships/image"/><Relationship Id="rId13" Target="../media/image110.png" Type="http://schemas.openxmlformats.org/officeDocument/2006/relationships/image"/><Relationship Id="rId14" Target="../media/image111.png" Type="http://schemas.openxmlformats.org/officeDocument/2006/relationships/image"/><Relationship Id="rId15" Target="../media/image112.png" Type="http://schemas.openxmlformats.org/officeDocument/2006/relationships/image"/><Relationship Id="rId16" Target="../media/image113.png" Type="http://schemas.openxmlformats.org/officeDocument/2006/relationships/image"/><Relationship Id="rId17" Target="../media/image114.png" Type="http://schemas.openxmlformats.org/officeDocument/2006/relationships/image"/><Relationship Id="rId18" Target="../media/image115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3.png" Type="http://schemas.openxmlformats.org/officeDocument/2006/relationships/image"/><Relationship Id="rId5" Target="../media/image102.png" Type="http://schemas.openxmlformats.org/officeDocument/2006/relationships/image"/><Relationship Id="rId6" Target="../media/image103.png" Type="http://schemas.openxmlformats.org/officeDocument/2006/relationships/image"/><Relationship Id="rId7" Target="../media/image104.png" Type="http://schemas.openxmlformats.org/officeDocument/2006/relationships/image"/><Relationship Id="rId8" Target="../media/image105.png" Type="http://schemas.openxmlformats.org/officeDocument/2006/relationships/image"/><Relationship Id="rId9" Target="../media/image10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1.png" Type="http://schemas.openxmlformats.org/officeDocument/2006/relationships/image"/><Relationship Id="rId11" Target="../media/image122.png" Type="http://schemas.openxmlformats.org/officeDocument/2006/relationships/image"/><Relationship Id="rId12" Target="../media/image123.png" Type="http://schemas.openxmlformats.org/officeDocument/2006/relationships/image"/><Relationship Id="rId13" Target="../media/image124.png" Type="http://schemas.openxmlformats.org/officeDocument/2006/relationships/image"/><Relationship Id="rId14" Target="../media/image125.png" Type="http://schemas.openxmlformats.org/officeDocument/2006/relationships/image"/><Relationship Id="rId15" Target="../media/image126.png" Type="http://schemas.openxmlformats.org/officeDocument/2006/relationships/image"/><Relationship Id="rId16" Target="../media/image127.png" Type="http://schemas.openxmlformats.org/officeDocument/2006/relationships/image"/><Relationship Id="rId17" Target="../media/image128.png" Type="http://schemas.openxmlformats.org/officeDocument/2006/relationships/image"/><Relationship Id="rId18" Target="../media/image129.png" Type="http://schemas.openxmlformats.org/officeDocument/2006/relationships/image"/><Relationship Id="rId19" Target="../media/image130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16.png" Type="http://schemas.openxmlformats.org/officeDocument/2006/relationships/image"/><Relationship Id="rId5" Target="../media/image23.png" Type="http://schemas.openxmlformats.org/officeDocument/2006/relationships/image"/><Relationship Id="rId6" Target="../media/image117.png" Type="http://schemas.openxmlformats.org/officeDocument/2006/relationships/image"/><Relationship Id="rId7" Target="../media/image118.png" Type="http://schemas.openxmlformats.org/officeDocument/2006/relationships/image"/><Relationship Id="rId8" Target="../media/image119.png" Type="http://schemas.openxmlformats.org/officeDocument/2006/relationships/image"/><Relationship Id="rId9" Target="../media/image12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13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7.png" Type="http://schemas.openxmlformats.org/officeDocument/2006/relationships/image"/><Relationship Id="rId11" Target="../media/image138.png" Type="http://schemas.openxmlformats.org/officeDocument/2006/relationships/image"/><Relationship Id="rId12" Target="../media/image24.png" Type="http://schemas.openxmlformats.org/officeDocument/2006/relationships/image"/><Relationship Id="rId13" Target="../media/image139.png" Type="http://schemas.openxmlformats.org/officeDocument/2006/relationships/image"/><Relationship Id="rId14" Target="../media/image140.png" Type="http://schemas.openxmlformats.org/officeDocument/2006/relationships/image"/><Relationship Id="rId15" Target="../media/image141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3.png" Type="http://schemas.openxmlformats.org/officeDocument/2006/relationships/image"/><Relationship Id="rId5" Target="../media/image132.png" Type="http://schemas.openxmlformats.org/officeDocument/2006/relationships/image"/><Relationship Id="rId6" Target="../media/image133.png" Type="http://schemas.openxmlformats.org/officeDocument/2006/relationships/image"/><Relationship Id="rId7" Target="../media/image134.png" Type="http://schemas.openxmlformats.org/officeDocument/2006/relationships/image"/><Relationship Id="rId8" Target="../media/image135.png" Type="http://schemas.openxmlformats.org/officeDocument/2006/relationships/image"/><Relationship Id="rId9" Target="../media/image13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4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14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4.png" Type="http://schemas.openxmlformats.org/officeDocument/2006/relationships/image"/><Relationship Id="rId4" Target="../media/image145.png" Type="http://schemas.openxmlformats.org/officeDocument/2006/relationships/image"/><Relationship Id="rId5" Target="../media/image146.png" Type="http://schemas.openxmlformats.org/officeDocument/2006/relationships/image"/><Relationship Id="rId6" Target="../media/image147.png" Type="http://schemas.openxmlformats.org/officeDocument/2006/relationships/image"/><Relationship Id="rId7" Target="../media/image148.png" Type="http://schemas.openxmlformats.org/officeDocument/2006/relationships/image"/><Relationship Id="rId8" Target="../media/image14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12" Target="../media/image32.png" Type="http://schemas.openxmlformats.org/officeDocument/2006/relationships/image"/><Relationship Id="rId13" Target="../media/image33.png" Type="http://schemas.openxmlformats.org/officeDocument/2006/relationships/image"/><Relationship Id="rId14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3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3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38.png" Type="http://schemas.openxmlformats.org/officeDocument/2006/relationships/image"/><Relationship Id="rId5" Target="../media/image23.png" Type="http://schemas.openxmlformats.org/officeDocument/2006/relationships/image"/><Relationship Id="rId6" Target="../media/image39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0.png" Type="http://schemas.openxmlformats.org/officeDocument/2006/relationships/image"/><Relationship Id="rId5" Target="../media/image23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7000" y="7531100"/>
            <a:ext cx="18542000" cy="2997200"/>
          </a:xfrm>
          <a:prstGeom prst="rect">
            <a:avLst/>
          </a:prstGeom>
          <a:effectLst>
            <a:outerShdw dir="5400000" dist="230245" blurRad="0">
              <a:srgbClr val="D8D8D8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46200" y="5334000"/>
            <a:ext cx="3302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924300" y="5334000"/>
            <a:ext cx="330200" cy="27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7924800"/>
            <a:ext cx="16002000" cy="1295400"/>
          </a:xfrm>
          <a:prstGeom prst="rect">
            <a:avLst/>
          </a:prstGeom>
          <a:effectLst>
            <a:outerShdw dir="5400000" dist="119617" blurRad="0">
              <a:srgbClr val="D8D8D8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1257300"/>
            <a:ext cx="2286000" cy="622300"/>
          </a:xfrm>
          <a:prstGeom prst="rect">
            <a:avLst/>
          </a:prstGeom>
          <a:effectLst>
            <a:outerShdw dir="5400000" dist="71225" blurRad="0">
              <a:srgbClr val="D8D8D8">
                <a:alpha val="100000"/>
              </a:srgbClr>
            </a:outerShdw>
          </a:effectLst>
        </p:spPr>
      </p:pic>
      <p:sp>
        <p:nvSpPr>
          <p:cNvPr name="TextBox 9" id="9"/>
          <p:cNvSpPr txBox="true"/>
          <p:nvPr/>
        </p:nvSpPr>
        <p:spPr>
          <a:xfrm rot="0">
            <a:off x="1397000" y="1371600"/>
            <a:ext cx="1778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595959"/>
                </a:solidFill>
                <a:latin typeface="Pretendard Bold"/>
              </a:rPr>
              <a:t>2025.06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63900" y="3302000"/>
            <a:ext cx="121285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500" b="false" i="false" u="none" strike="noStrike" spc="100">
                <a:solidFill>
                  <a:srgbClr val="000000"/>
                </a:solidFill>
                <a:latin typeface="Pretendard ExtraBold"/>
              </a:rPr>
              <a:t>HYBRID CLOUD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 spc="-100">
                <a:solidFill>
                  <a:srgbClr val="000000"/>
                </a:solidFill>
                <a:ea typeface="Pretendard Bold"/>
              </a:rPr>
              <a:t>구름수비대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8300" y="8356600"/>
            <a:ext cx="150241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SemiBold"/>
              </a:rPr>
              <a:t>팀명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 :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SemiBold"/>
              </a:rPr>
              <a:t>구름수비대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(CloudGuardians)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                          |                      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SemiBold"/>
              </a:rPr>
              <a:t>팀원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 :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SemiBold"/>
              </a:rPr>
              <a:t>김형주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SemiBold"/>
              </a:rPr>
              <a:t>신예은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SemiBold"/>
              </a:rPr>
              <a:t>여인수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SemiBold"/>
              </a:rPr>
              <a:t>최지원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79900" y="5346700"/>
            <a:ext cx="9728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네트워크와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서버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, AWS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활용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한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클라우드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인프라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구축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61600" y="3695700"/>
            <a:ext cx="6985000" cy="838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02. Network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0800" y="7645400"/>
            <a:ext cx="8572500" cy="156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IPsec VPN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사용함으로써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VLAN10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(192.168.10.10)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원격지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VLAN80(192.168.80.10)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안전하게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통신할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있으며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49400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중간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경로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(IP: 10.10.10.1, 20.20.20.2)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지나며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암호화된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터널을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데이터가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보호됨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기밀성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무결성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송신자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인증을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보장하여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보안성과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안정성이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향상됨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333500"/>
            <a:ext cx="15849600" cy="1168400"/>
          </a:xfrm>
          <a:prstGeom prst="rect">
            <a:avLst/>
          </a:prstGeom>
          <a:effectLst>
            <a:outerShdw dir="5400000" dist="125365" blurRad="0">
              <a:srgbClr val="E6E6E6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350500" y="7378700"/>
            <a:ext cx="6819900" cy="177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50500" y="5613400"/>
            <a:ext cx="6794500" cy="22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5200" y="2806700"/>
            <a:ext cx="8890000" cy="450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977900"/>
            <a:ext cx="2628900" cy="2336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971800" y="1524000"/>
            <a:ext cx="9842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IPsec VPN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48900" y="3200400"/>
            <a:ext cx="419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true" i="false" u="none" strike="noStrike" spc="-100">
                <a:solidFill>
                  <a:srgbClr val="000000"/>
                </a:solidFill>
                <a:latin typeface="Pretendard ExtraLight"/>
              </a:rPr>
              <a:t>paul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ExtraLight"/>
              </a:rPr>
              <a:t>이라는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ExtraLight"/>
              </a:rPr>
              <a:t>사용자로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ExtraLight"/>
              </a:rPr>
              <a:t> VPN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ExtraLight"/>
              </a:rPr>
              <a:t>가입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48900" y="5029200"/>
            <a:ext cx="713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true" i="false" u="none" strike="noStrike" spc="-100">
                <a:solidFill>
                  <a:srgbClr val="000000"/>
                </a:solidFill>
                <a:latin typeface="Pretendard ExtraLight"/>
              </a:rPr>
              <a:t>192.168.10.10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ExtraLight"/>
              </a:rPr>
              <a:t>이라는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ExtraLight"/>
              </a:rPr>
              <a:t>가상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ExtraLight"/>
              </a:rPr>
              <a:t> VPN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ExtraLight"/>
              </a:rPr>
              <a:t>을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ExtraLight"/>
              </a:rPr>
              <a:t>정상적으로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ExtraLight"/>
              </a:rPr>
              <a:t>할당받았는지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ExtraLight"/>
              </a:rPr>
              <a:t>확인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61600" y="6464300"/>
            <a:ext cx="68580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true" i="false" u="none" strike="noStrike" spc="-100">
                <a:solidFill>
                  <a:srgbClr val="000000"/>
                </a:solidFill>
                <a:latin typeface="Pretendard ExtraLight"/>
              </a:rPr>
              <a:t>VPN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ExtraLight"/>
              </a:rPr>
              <a:t>터널을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ExtraLight"/>
              </a:rPr>
              <a:t>통해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ExtraLight"/>
              </a:rPr>
              <a:t>원격지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ExtraLight"/>
              </a:rPr>
              <a:t>간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ExtraLight"/>
              </a:rPr>
              <a:t>암호화된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ExtraLight"/>
              </a:rPr>
              <a:t>안전한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ExtraLight"/>
              </a:rPr>
              <a:t>통신이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ExtraLight"/>
              </a:rPr>
              <a:t>이루어지는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ExtraLight"/>
              </a:rPr>
              <a:t>것을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ExtraLight"/>
              </a:rPr>
              <a:t>보여줌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949700" y="2247900"/>
            <a:ext cx="2311400" cy="109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403600" y="2247900"/>
            <a:ext cx="2311400" cy="109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5575300"/>
            <a:ext cx="16002000" cy="3733800"/>
          </a:xfrm>
          <a:prstGeom prst="rect">
            <a:avLst/>
          </a:prstGeom>
          <a:effectLst>
            <a:outerShdw dir="5400000" dist="344074" blurRad="0">
              <a:srgbClr val="D8D8D8">
                <a:alpha val="10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03. Server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244600" y="-1828800"/>
            <a:ext cx="12915900" cy="13233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134100" y="2438400"/>
            <a:ext cx="71628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200" b="true" i="false" u="none" strike="noStrike" spc="100">
                <a:solidFill>
                  <a:srgbClr val="000000"/>
                </a:solidFill>
                <a:ea typeface="Pretendard Light"/>
              </a:rPr>
              <a:t>서버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3400" y="6007100"/>
            <a:ext cx="5562600" cy="276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AD server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Log server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NAS server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MAIL server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04000" y="6032500"/>
            <a:ext cx="5384800" cy="276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Web server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DB server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Bacular backup server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FTP &amp; NTP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88700" y="6007100"/>
            <a:ext cx="5384800" cy="276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DNS &amp; DHCP &amp; Proxy</a:t>
            </a:r>
          </a:p>
          <a:p>
            <a:pPr algn="l" lvl="0">
              <a:lnSpc>
                <a:spcPct val="124499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4800" y="3467100"/>
            <a:ext cx="5092700" cy="2692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03. Server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333500"/>
            <a:ext cx="15849600" cy="1168400"/>
          </a:xfrm>
          <a:prstGeom prst="rect">
            <a:avLst/>
          </a:prstGeom>
          <a:effectLst>
            <a:outerShdw dir="5400000" dist="125365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74800" y="6985000"/>
            <a:ext cx="5067300" cy="2476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19900" y="3467100"/>
            <a:ext cx="5092700" cy="2692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76100" y="3467100"/>
            <a:ext cx="5092700" cy="2692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977900"/>
            <a:ext cx="2679700" cy="2336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971800" y="1524000"/>
            <a:ext cx="9842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AD server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9200" y="2971800"/>
            <a:ext cx="400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도메인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구성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9200" y="6426200"/>
            <a:ext cx="5092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Active Directory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도메인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트러스트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설정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85100" y="6769100"/>
            <a:ext cx="8305800" cy="237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AD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서버는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본사에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도메인을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구성하고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지사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AD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서버는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‘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도메인에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도메인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컨트롤러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’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방식으로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보조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DC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구성됨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구조를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지사에서도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독립적으로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인증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서비스를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제공하며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본사와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동일한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도메인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내에서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안정적인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로그인과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정책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적용이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가능함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시스템은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도메인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컨트롤러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복제를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계정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권한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정책을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일관되게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유지하며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트래픽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분산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인증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속도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향상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효과를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제공함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5435600"/>
            <a:ext cx="7861300" cy="3873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03. Server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333500"/>
            <a:ext cx="15849600" cy="1168400"/>
          </a:xfrm>
          <a:prstGeom prst="rect">
            <a:avLst/>
          </a:prstGeom>
          <a:effectLst>
            <a:outerShdw dir="5400000" dist="125365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58900" y="6375400"/>
            <a:ext cx="6997700" cy="2895600"/>
          </a:xfrm>
          <a:prstGeom prst="rect">
            <a:avLst/>
          </a:prstGeom>
        </p:spPr>
      </p:pic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485900" y="3708400"/>
          <a:ext cx="4559300" cy="1663700"/>
        </p:xfrm>
        <a:graphic>
          <a:graphicData uri="http://schemas.openxmlformats.org/drawingml/2006/table">
            <a:tbl>
              <a:tblPr/>
              <a:tblGrid>
                <a:gridCol w="1524000"/>
                <a:gridCol w="30353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Server OS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Ubuntu 18.04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Server IP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192.168.90.93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Client IP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192.168.70.71 (DB)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1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포트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rsyslog(514), Apache(80)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6300" y="977900"/>
            <a:ext cx="2641600" cy="2336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971800" y="1524000"/>
            <a:ext cx="9842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Log server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9200" y="3175000"/>
            <a:ext cx="400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Log server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정보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9200" y="5892800"/>
            <a:ext cx="5562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TCP/UDP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로그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수신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활성화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(514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번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4978400"/>
            <a:ext cx="6273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로그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경로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지정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083300" y="3784600"/>
            <a:ext cx="2425700" cy="21082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525000" y="3441700"/>
            <a:ext cx="57912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rsyslog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설정을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로그를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대시보드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템플릿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경로에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저장하여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모니터링과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추적이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용이함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27200" y="3200400"/>
            <a:ext cx="7518400" cy="1536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9900" y="5461000"/>
            <a:ext cx="7150100" cy="154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65300" y="7658100"/>
            <a:ext cx="9410700" cy="1841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58900" y="1435100"/>
            <a:ext cx="156337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78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Apache2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이용한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간단한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로그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확인용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대시보드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제작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후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Kali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에서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DB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서버에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ssh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접속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시도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1078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      (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고의로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비밀번호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번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틀리고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접속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)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20300" y="5461000"/>
            <a:ext cx="45466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true" i="false" u="none" strike="noStrike" spc="-100">
                <a:solidFill>
                  <a:srgbClr val="000000"/>
                </a:solidFill>
                <a:ea typeface="Pretendard Regular"/>
              </a:rPr>
              <a:t>원격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Regular"/>
              </a:rPr>
              <a:t> (192.168.70.71) </a:t>
            </a:r>
          </a:p>
          <a:p>
            <a:pPr algn="l" lvl="0">
              <a:lnSpc>
                <a:spcPct val="12449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     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로그를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기록할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대상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서버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4300" y="2730500"/>
            <a:ext cx="400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고의로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비밀번호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회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틀린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접속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4300" y="4978400"/>
            <a:ext cx="5486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원격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: /var/log/secur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로그가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4300" y="7200900"/>
            <a:ext cx="5486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로그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원격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서버의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SSH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인증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로그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확인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03. Server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38000" y="7645400"/>
            <a:ext cx="45466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true" i="false" u="none" strike="noStrike" spc="-100">
                <a:solidFill>
                  <a:srgbClr val="000000"/>
                </a:solidFill>
                <a:ea typeface="Pretendard Regular"/>
              </a:rPr>
              <a:t>로그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Regular"/>
              </a:rPr>
              <a:t> (192.168.90.93)</a:t>
            </a:r>
          </a:p>
          <a:p>
            <a:pPr algn="l" lvl="0">
              <a:lnSpc>
                <a:spcPct val="12449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     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로그가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저장되는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서버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03. Server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9200" y="4724400"/>
            <a:ext cx="85725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부서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그룹별로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공유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폴더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권한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(770)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부여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개인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별로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공유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폴더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권한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(700)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부여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사용자를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만들고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부서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그룹에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추가하면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사용자는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부서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공유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폴더에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접근</a:t>
            </a:r>
            <a:r>
              <a:rPr lang="en-US" sz="1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333500"/>
            <a:ext cx="15849600" cy="1168400"/>
          </a:xfrm>
          <a:prstGeom prst="rect">
            <a:avLst/>
          </a:prstGeom>
          <a:effectLst>
            <a:outerShdw dir="5400000" dist="125365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0" y="2857500"/>
            <a:ext cx="7264400" cy="3949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0" y="6883400"/>
            <a:ext cx="7264400" cy="264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51100" y="6121400"/>
            <a:ext cx="4533900" cy="3352800"/>
          </a:xfrm>
          <a:prstGeom prst="rect">
            <a:avLst/>
          </a:prstGeom>
        </p:spPr>
      </p:pic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663700" y="3124200"/>
          <a:ext cx="5499100" cy="1181100"/>
        </p:xfrm>
        <a:graphic>
          <a:graphicData uri="http://schemas.openxmlformats.org/drawingml/2006/table">
            <a:tbl>
              <a:tblPr/>
              <a:tblGrid>
                <a:gridCol w="1752600"/>
                <a:gridCol w="3746500"/>
              </a:tblGrid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Server OS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Rocky Linux 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IP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192.168.70.203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포트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445(SMB), 139(NetBIOS), 2049(NFS)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9000" y="977900"/>
            <a:ext cx="2628900" cy="2336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971800" y="1524000"/>
            <a:ext cx="9842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NAS server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9200" y="2641600"/>
            <a:ext cx="400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NAS server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정보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5400" y="2565400"/>
            <a:ext cx="4965700" cy="2425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0" y="1930400"/>
            <a:ext cx="4965700" cy="304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61800" y="2108200"/>
            <a:ext cx="4965700" cy="2882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06600" y="5930900"/>
            <a:ext cx="6629400" cy="3187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21800" y="5930900"/>
            <a:ext cx="6451600" cy="711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21800" y="7124700"/>
            <a:ext cx="6451600" cy="1981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03. Server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06700" y="5054600"/>
            <a:ext cx="40005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1. NAS server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접속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7300" y="1193800"/>
            <a:ext cx="5638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78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Windows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와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Linux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에서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테스트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05700" y="5054600"/>
            <a:ext cx="40005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2.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자신의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부서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공유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폴더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접근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49200" y="5054600"/>
            <a:ext cx="40005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3.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다른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부서에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접근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시도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(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막힘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35300" y="9131300"/>
            <a:ext cx="48514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1. Developer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사용자가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Smbclient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로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접속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47300" y="9131300"/>
            <a:ext cx="55118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3. development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부서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이동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후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파일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다운로드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47300" y="6629400"/>
            <a:ext cx="58420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2.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다른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부서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접근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시도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→ ACCESS_DENIED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03. Server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333500"/>
            <a:ext cx="15849600" cy="1168400"/>
          </a:xfrm>
          <a:prstGeom prst="rect">
            <a:avLst/>
          </a:prstGeom>
          <a:effectLst>
            <a:outerShdw dir="5400000" dist="125365" blurRad="0">
              <a:srgbClr val="E6E6E6">
                <a:alpha val="100000"/>
              </a:srgbClr>
            </a:outerShdw>
          </a:effectLst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044700" y="3378200"/>
          <a:ext cx="5600700" cy="1841500"/>
        </p:xfrm>
        <a:graphic>
          <a:graphicData uri="http://schemas.openxmlformats.org/drawingml/2006/table">
            <a:tbl>
              <a:tblPr/>
              <a:tblGrid>
                <a:gridCol w="1549400"/>
                <a:gridCol w="40513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Server OS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Rocky Linux 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Server IP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192.168.70.172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1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포트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SMTP(25), IMAP(143), Apache(80) </a:t>
                      </a:r>
                      <a:r>
                        <a:rPr lang="ko-KR" sz="15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등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호스트명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mail.ysck.kr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74900" y="6184900"/>
            <a:ext cx="4838700" cy="1231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1700" y="977900"/>
            <a:ext cx="2628900" cy="2336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71800" y="1524000"/>
            <a:ext cx="9842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Mail server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5600" y="8051800"/>
            <a:ext cx="71882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내부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직원과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원격지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지점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(Branch1, Branch2)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간의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메일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송수신을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49400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    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중개하는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역할을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함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오픈소스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메일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프로그램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(Roundcube)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메일을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주고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받을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있음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74200" y="2908300"/>
            <a:ext cx="400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GUI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환경에서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메일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송수신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테스트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42700" y="6121400"/>
            <a:ext cx="4076700" cy="275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1823700" y="8001000"/>
            <a:ext cx="520700" cy="1054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763500" y="5422900"/>
            <a:ext cx="1714500" cy="128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414000" y="3441700"/>
            <a:ext cx="5473700" cy="2019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16200000">
            <a:off x="13131800" y="4267200"/>
            <a:ext cx="698500" cy="1447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801600" y="8915400"/>
            <a:ext cx="1778000" cy="927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625600" y="2908300"/>
            <a:ext cx="400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NAS server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정보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25600" y="5638800"/>
            <a:ext cx="400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프로그램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36200" y="2895600"/>
            <a:ext cx="6311900" cy="2921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03. Server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333500"/>
            <a:ext cx="15849600" cy="1168400"/>
          </a:xfrm>
          <a:prstGeom prst="rect">
            <a:avLst/>
          </a:prstGeom>
          <a:effectLst>
            <a:outerShdw dir="5400000" dist="125365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36200" y="6019800"/>
            <a:ext cx="6311900" cy="3416300"/>
          </a:xfrm>
          <a:prstGeom prst="rect">
            <a:avLst/>
          </a:prstGeom>
        </p:spPr>
      </p:pic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562100" y="3378200"/>
          <a:ext cx="6032500" cy="1625600"/>
        </p:xfrm>
        <a:graphic>
          <a:graphicData uri="http://schemas.openxmlformats.org/drawingml/2006/table">
            <a:tbl>
              <a:tblPr/>
              <a:tblGrid>
                <a:gridCol w="2006600"/>
                <a:gridCol w="4013200"/>
              </a:tblGrid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Server OS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Ubuntu 18.04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Server IP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192.168.70.66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포트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Apache(80), AJP(8009), Tomcat(8080)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1700" y="977900"/>
            <a:ext cx="2616200" cy="2336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971800" y="1524000"/>
            <a:ext cx="9842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Web server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9200" y="2882900"/>
            <a:ext cx="400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Web server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정보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9700" y="5511800"/>
            <a:ext cx="7937500" cy="361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true" i="false" u="none" strike="noStrike" spc="-100">
                <a:solidFill>
                  <a:srgbClr val="000000"/>
                </a:solidFill>
                <a:ea typeface="Pretendard Regular"/>
              </a:rPr>
              <a:t>외부</a:t>
            </a:r>
            <a:r>
              <a:rPr lang="en-US" sz="18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true" i="false" u="none" strike="noStrike" spc="-100">
                <a:solidFill>
                  <a:srgbClr val="000000"/>
                </a:solidFill>
                <a:ea typeface="Pretendard Regular"/>
              </a:rPr>
              <a:t>요청</a:t>
            </a:r>
            <a:r>
              <a:rPr lang="en-US" sz="18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true" i="false" u="none" strike="noStrike" spc="-100">
                <a:solidFill>
                  <a:srgbClr val="000000"/>
                </a:solidFill>
                <a:ea typeface="Pretendard Regular"/>
              </a:rPr>
              <a:t>처리</a:t>
            </a:r>
          </a:p>
          <a:p>
            <a:pPr algn="l" lvl="0">
              <a:lnSpc>
                <a:spcPct val="1494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     Web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서버는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요청에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따라서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내부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리소스를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제공해주는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역할을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수행함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true" i="false" u="none" strike="noStrike" spc="-100">
                <a:solidFill>
                  <a:srgbClr val="000000"/>
                </a:solidFill>
                <a:ea typeface="Pretendard Regular"/>
              </a:rPr>
              <a:t>정적</a:t>
            </a:r>
            <a:r>
              <a:rPr lang="en-US" sz="1800" b="true" i="false" u="none" strike="noStrike" spc="-100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1800" b="true" i="false" u="none" strike="noStrike" spc="-100">
                <a:solidFill>
                  <a:srgbClr val="000000"/>
                </a:solidFill>
                <a:ea typeface="Pretendard Regular"/>
              </a:rPr>
              <a:t>동적</a:t>
            </a:r>
            <a:r>
              <a:rPr lang="en-US" sz="18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true" i="false" u="none" strike="noStrike" spc="-100">
                <a:solidFill>
                  <a:srgbClr val="000000"/>
                </a:solidFill>
                <a:ea typeface="Pretendard Regular"/>
              </a:rPr>
              <a:t>콘텐츠</a:t>
            </a:r>
            <a:r>
              <a:rPr lang="en-US" sz="18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true" i="false" u="none" strike="noStrike" spc="-100">
                <a:solidFill>
                  <a:srgbClr val="000000"/>
                </a:solidFill>
                <a:ea typeface="Pretendard Regular"/>
              </a:rPr>
              <a:t>분리</a:t>
            </a:r>
            <a:r>
              <a:rPr lang="en-US" sz="18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true" i="false" u="none" strike="noStrike" spc="-100">
                <a:solidFill>
                  <a:srgbClr val="000000"/>
                </a:solidFill>
                <a:ea typeface="Pretendard Regular"/>
              </a:rPr>
              <a:t>처리</a:t>
            </a:r>
          </a:p>
          <a:p>
            <a:pPr algn="l" lvl="0">
              <a:lnSpc>
                <a:spcPct val="149400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      Apache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정적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콘텐츠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(HTML,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), Tomcat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JSP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동적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콘텐츠를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처리함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true" i="false" u="none" strike="noStrike" spc="-100">
                <a:solidFill>
                  <a:srgbClr val="000000"/>
                </a:solidFill>
                <a:latin typeface="Pretendard Regular"/>
              </a:rPr>
              <a:t>Apache</a:t>
            </a:r>
            <a:r>
              <a:rPr lang="ko-KR" sz="1800" b="true" i="false" u="none" strike="noStrike" spc="-100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1800" b="true" i="false" u="none" strike="noStrike" spc="-100">
                <a:solidFill>
                  <a:srgbClr val="000000"/>
                </a:solidFill>
                <a:latin typeface="Pretendard Regular"/>
              </a:rPr>
              <a:t> Tomcat </a:t>
            </a:r>
            <a:r>
              <a:rPr lang="ko-KR" sz="1800" b="true" i="false" u="none" strike="noStrike" spc="-100">
                <a:solidFill>
                  <a:srgbClr val="000000"/>
                </a:solidFill>
                <a:ea typeface="Pretendard Regular"/>
              </a:rPr>
              <a:t>간</a:t>
            </a:r>
            <a:r>
              <a:rPr lang="en-US" sz="18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true" i="false" u="none" strike="noStrike" spc="-100">
                <a:solidFill>
                  <a:srgbClr val="000000"/>
                </a:solidFill>
                <a:ea typeface="Pretendard Regular"/>
              </a:rPr>
              <a:t>연동</a:t>
            </a:r>
          </a:p>
          <a:p>
            <a:pPr algn="l" lvl="0">
              <a:lnSpc>
                <a:spcPct val="1494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     mod_jk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AJP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프로토콜을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사용해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Apache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Tomcat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효율적인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연동을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함으로써</a:t>
            </a:r>
          </a:p>
          <a:p>
            <a:pPr algn="l" lvl="0">
              <a:lnSpc>
                <a:spcPct val="1494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개발자들의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웹서비스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기반을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마련함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true" i="false" u="none" strike="noStrike">
                <a:solidFill>
                  <a:srgbClr val="000000"/>
                </a:solidFill>
                <a:ea typeface="Pretendard Regular"/>
              </a:rPr>
              <a:t>내부</a:t>
            </a:r>
            <a:r>
              <a:rPr lang="en-US" sz="1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1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Pretendard Regular"/>
              </a:rPr>
              <a:t>연동</a:t>
            </a:r>
            <a:r>
              <a:rPr lang="en-US" sz="1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Pretendard Regular"/>
              </a:rPr>
              <a:t>인증</a:t>
            </a:r>
          </a:p>
          <a:p>
            <a:pPr algn="l" lvl="0">
              <a:lnSpc>
                <a:spcPct val="149400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    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직원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게시판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등의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내부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시스템과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연결되며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인증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접근을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제어함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81300" y="3149600"/>
            <a:ext cx="5219700" cy="448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87500" y="7962900"/>
            <a:ext cx="6934200" cy="138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61500" y="7264400"/>
            <a:ext cx="6337300" cy="2146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220000">
            <a:off x="3797300" y="6629400"/>
            <a:ext cx="2616200" cy="901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03. Server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7800" y="1193800"/>
            <a:ext cx="5638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78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로그인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직원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게시판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6400" y="1892300"/>
            <a:ext cx="146939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직원은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페이지에서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게시판을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글을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작성하고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조회할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있으며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정보는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내부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DB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연동됨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기능은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인증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동작하여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구성원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공유와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접근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제어를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동시에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수행함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21900" y="2946400"/>
            <a:ext cx="4813300" cy="4152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93100" y="2159000"/>
            <a:ext cx="8229600" cy="1092200"/>
          </a:xfrm>
          <a:prstGeom prst="rect">
            <a:avLst/>
          </a:prstGeom>
          <a:effectLst>
            <a:outerShdw dir="5400000" dist="125502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93100" y="3568700"/>
            <a:ext cx="8229600" cy="1092200"/>
          </a:xfrm>
          <a:prstGeom prst="rect">
            <a:avLst/>
          </a:prstGeom>
          <a:effectLst>
            <a:outerShdw dir="5400000" dist="125502" blurRad="0">
              <a:srgbClr val="E6E6E6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93100" y="4978400"/>
            <a:ext cx="8229600" cy="1092200"/>
          </a:xfrm>
          <a:prstGeom prst="rect">
            <a:avLst/>
          </a:prstGeom>
          <a:effectLst>
            <a:outerShdw dir="5400000" dist="125502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93100" y="6388100"/>
            <a:ext cx="8229600" cy="1092200"/>
          </a:xfrm>
          <a:prstGeom prst="rect">
            <a:avLst/>
          </a:prstGeom>
          <a:effectLst>
            <a:outerShdw dir="5400000" dist="125502" blurRad="0">
              <a:srgbClr val="E6E6E6">
                <a:alpha val="100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 spc="-100">
                <a:solidFill>
                  <a:srgbClr val="000000"/>
                </a:solidFill>
                <a:ea typeface="Pretendard Bold"/>
              </a:rPr>
              <a:t>구름수비대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85400" y="2425700"/>
            <a:ext cx="27432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SemiBold"/>
              </a:rPr>
              <a:t>개요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74000" y="1866900"/>
            <a:ext cx="2489200" cy="2044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185400" y="3835400"/>
            <a:ext cx="27432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SemiBold"/>
              </a:rPr>
              <a:t>네트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워크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924800" y="3276600"/>
            <a:ext cx="2451100" cy="2044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185400" y="5245100"/>
            <a:ext cx="27432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SemiBold"/>
              </a:rPr>
              <a:t>서버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937500" y="4686300"/>
            <a:ext cx="2438400" cy="2044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185400" y="6667500"/>
            <a:ext cx="27432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SemiBold"/>
              </a:rPr>
              <a:t>클라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우드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950200" y="6096000"/>
            <a:ext cx="2438400" cy="2044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93100" y="7823200"/>
            <a:ext cx="8229600" cy="1092200"/>
          </a:xfrm>
          <a:prstGeom prst="rect">
            <a:avLst/>
          </a:prstGeom>
          <a:effectLst>
            <a:outerShdw dir="5400000" dist="125502" blurRad="0">
              <a:srgbClr val="E6E6E6">
                <a:alpha val="100000"/>
              </a:srgbClr>
            </a:outerShdw>
          </a:effectLst>
        </p:spPr>
      </p:pic>
      <p:sp>
        <p:nvSpPr>
          <p:cNvPr name="TextBox 18" id="18"/>
          <p:cNvSpPr txBox="true"/>
          <p:nvPr/>
        </p:nvSpPr>
        <p:spPr>
          <a:xfrm rot="0">
            <a:off x="10185400" y="8089900"/>
            <a:ext cx="27432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SemiBold"/>
              </a:rPr>
              <a:t>결론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950200" y="7531100"/>
            <a:ext cx="2438400" cy="2044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527300" y="1968500"/>
            <a:ext cx="139700" cy="139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79500" y="533400"/>
            <a:ext cx="5943600" cy="4610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2654300" y="2108200"/>
            <a:ext cx="31623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 spc="100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55900" y="1790700"/>
            <a:ext cx="3098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A0A0A0"/>
                </a:solidFill>
                <a:latin typeface="Pretendard Bold"/>
              </a:rPr>
              <a:t>INDEX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02600" y="3632200"/>
            <a:ext cx="4025900" cy="1803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03. Server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1800" y="6311900"/>
            <a:ext cx="5397500" cy="2641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CentOS7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MariaDB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서버로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49400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    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3306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외부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접근을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허용하도록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설정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Web, Bacula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백업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서버가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접근할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49400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      bind-address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0.0.0.0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설정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계정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데이터베이스를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49400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    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사전에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생성하여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연동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준비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완료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333500"/>
            <a:ext cx="15849600" cy="1168400"/>
          </a:xfrm>
          <a:prstGeom prst="rect">
            <a:avLst/>
          </a:prstGeom>
          <a:effectLst>
            <a:outerShdw dir="5400000" dist="125365" blurRad="0">
              <a:srgbClr val="E6E6E6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677900" y="6477000"/>
            <a:ext cx="3390900" cy="248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02600" y="6477000"/>
            <a:ext cx="5435600" cy="2489200"/>
          </a:xfrm>
          <a:prstGeom prst="rect">
            <a:avLst/>
          </a:prstGeom>
        </p:spPr>
      </p:pic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2095500" y="3644900"/>
          <a:ext cx="4140200" cy="1790700"/>
        </p:xfrm>
        <a:graphic>
          <a:graphicData uri="http://schemas.openxmlformats.org/drawingml/2006/table">
            <a:tbl>
              <a:tblPr/>
              <a:tblGrid>
                <a:gridCol w="1384300"/>
                <a:gridCol w="2768600"/>
              </a:tblGrid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Server OS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CentOS7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Server IP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192.168.70.71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포트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mariadb(3306)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01700" y="977900"/>
            <a:ext cx="2616200" cy="2336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971800" y="1524000"/>
            <a:ext cx="9842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DB server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70800" y="3098800"/>
            <a:ext cx="94488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Bacula, Web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등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다른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ip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에서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접근을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허용하기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위해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nano /etc/my.cnf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에서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bind-address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설정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변경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69200" y="5930900"/>
            <a:ext cx="77216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이후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web, bacula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에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필요한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사용자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및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데이터베이스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 spc="-100">
                <a:solidFill>
                  <a:srgbClr val="000000"/>
                </a:solidFill>
                <a:ea typeface="Pretendard ExtraLight"/>
              </a:rPr>
              <a:t>생성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49200" y="4191000"/>
            <a:ext cx="3479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700" b="true" i="false" u="none" strike="noStrike">
                <a:solidFill>
                  <a:srgbClr val="F60B0B"/>
                </a:solidFill>
                <a:latin typeface="Pretendard ExtraLight"/>
              </a:rPr>
              <a:t>127.0.0.1 → </a:t>
            </a:r>
            <a:r>
              <a:rPr lang="ko-KR" sz="1700" b="true" i="false" u="none" strike="noStrike">
                <a:solidFill>
                  <a:srgbClr val="F60B0B"/>
                </a:solidFill>
                <a:ea typeface="Pretendard ExtraLight"/>
              </a:rPr>
              <a:t>로컬</a:t>
            </a:r>
            <a:r>
              <a:rPr lang="en-US" sz="1700" b="true" i="false" u="none" strike="noStrike">
                <a:solidFill>
                  <a:srgbClr val="F60B0B"/>
                </a:solidFill>
                <a:latin typeface="Pretendard ExtraLight"/>
              </a:rPr>
              <a:t> </a:t>
            </a:r>
            <a:r>
              <a:rPr lang="ko-KR" sz="1700" b="true" i="false" u="none" strike="noStrike">
                <a:solidFill>
                  <a:srgbClr val="F60B0B"/>
                </a:solidFill>
                <a:ea typeface="Pretendard ExtraLight"/>
              </a:rPr>
              <a:t>접속만</a:t>
            </a:r>
            <a:r>
              <a:rPr lang="en-US" sz="1700" b="true" i="false" u="none" strike="noStrike">
                <a:solidFill>
                  <a:srgbClr val="F60B0B"/>
                </a:solidFill>
                <a:latin typeface="Pretendard ExtraLight"/>
              </a:rPr>
              <a:t> </a:t>
            </a:r>
            <a:r>
              <a:rPr lang="ko-KR" sz="1700" b="true" i="false" u="none" strike="noStrike">
                <a:solidFill>
                  <a:srgbClr val="F60B0B"/>
                </a:solidFill>
                <a:ea typeface="Pretendard ExtraLight"/>
              </a:rPr>
              <a:t>허용</a:t>
            </a:r>
          </a:p>
          <a:p>
            <a:pPr algn="l" lvl="0">
              <a:lnSpc>
                <a:spcPct val="132800"/>
              </a:lnSpc>
            </a:pPr>
            <a:r>
              <a:rPr lang="en-US" sz="1700" b="true" i="false" u="none" strike="noStrike">
                <a:solidFill>
                  <a:srgbClr val="F60B0B"/>
                </a:solidFill>
                <a:latin typeface="Pretendard ExtraLight"/>
              </a:rPr>
              <a:t>0.0.0.0 → </a:t>
            </a:r>
            <a:r>
              <a:rPr lang="ko-KR" sz="1700" b="true" i="false" u="none" strike="noStrike">
                <a:solidFill>
                  <a:srgbClr val="F60B0B"/>
                </a:solidFill>
                <a:ea typeface="Pretendard ExtraLight"/>
              </a:rPr>
              <a:t>외부</a:t>
            </a:r>
            <a:r>
              <a:rPr lang="en-US" sz="1700" b="true" i="false" u="none" strike="noStrike">
                <a:solidFill>
                  <a:srgbClr val="F60B0B"/>
                </a:solidFill>
                <a:latin typeface="Pretendard ExtraLight"/>
              </a:rPr>
              <a:t> IP</a:t>
            </a:r>
            <a:r>
              <a:rPr lang="ko-KR" sz="1700" b="true" i="false" u="none" strike="noStrike">
                <a:solidFill>
                  <a:srgbClr val="F60B0B"/>
                </a:solidFill>
                <a:ea typeface="Pretendard ExtraLight"/>
              </a:rPr>
              <a:t>에서</a:t>
            </a:r>
            <a:r>
              <a:rPr lang="en-US" sz="1700" b="true" i="false" u="none" strike="noStrike">
                <a:solidFill>
                  <a:srgbClr val="F60B0B"/>
                </a:solidFill>
                <a:latin typeface="Pretendard ExtraLight"/>
              </a:rPr>
              <a:t> </a:t>
            </a:r>
            <a:r>
              <a:rPr lang="ko-KR" sz="1700" b="true" i="false" u="none" strike="noStrike">
                <a:solidFill>
                  <a:srgbClr val="F60B0B"/>
                </a:solidFill>
                <a:ea typeface="Pretendard ExtraLight"/>
              </a:rPr>
              <a:t>접속</a:t>
            </a:r>
            <a:r>
              <a:rPr lang="en-US" sz="1700" b="true" i="false" u="none" strike="noStrike">
                <a:solidFill>
                  <a:srgbClr val="F60B0B"/>
                </a:solidFill>
                <a:latin typeface="Pretendard ExtraLight"/>
              </a:rPr>
              <a:t> </a:t>
            </a:r>
            <a:r>
              <a:rPr lang="ko-KR" sz="1700" b="true" i="false" u="none" strike="noStrike">
                <a:solidFill>
                  <a:srgbClr val="F60B0B"/>
                </a:solidFill>
                <a:ea typeface="Pretendard ExtraLight"/>
              </a:rPr>
              <a:t>허용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1800" y="3073400"/>
            <a:ext cx="400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DB server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정보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426700" y="8928100"/>
            <a:ext cx="977900" cy="762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732000" y="8928100"/>
            <a:ext cx="15494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499600" y="3162300"/>
            <a:ext cx="7239000" cy="6286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03. Server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333500"/>
            <a:ext cx="15849600" cy="1168400"/>
          </a:xfrm>
          <a:prstGeom prst="rect">
            <a:avLst/>
          </a:prstGeom>
          <a:effectLst>
            <a:outerShdw dir="5400000" dist="125365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85900" y="5740400"/>
            <a:ext cx="6604000" cy="3797300"/>
          </a:xfrm>
          <a:prstGeom prst="rect">
            <a:avLst/>
          </a:prstGeom>
        </p:spPr>
      </p:pic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498600" y="3175000"/>
          <a:ext cx="6591300" cy="1816100"/>
        </p:xfrm>
        <a:graphic>
          <a:graphicData uri="http://schemas.openxmlformats.org/drawingml/2006/table">
            <a:tbl>
              <a:tblPr/>
              <a:tblGrid>
                <a:gridCol w="1727200"/>
                <a:gridCol w="48641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Server OS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Ubuntu 18.04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Server IP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192.168.90.96 (Bacula)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Client IP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192.168.70.71 (DB)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1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포트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Bacula Daemon(9101), 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en-US" sz="1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Storage Daemon(9103), File Daemon(9102)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19600" y="5651500"/>
            <a:ext cx="3568700" cy="289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140000">
            <a:off x="1866900" y="7645400"/>
            <a:ext cx="2565400" cy="889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470400" y="6565900"/>
            <a:ext cx="622300" cy="167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76300" y="977900"/>
            <a:ext cx="2628900" cy="2336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971800" y="1524000"/>
            <a:ext cx="9842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Bacular backup server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8600" y="5232400"/>
            <a:ext cx="5803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Backup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Restore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Job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정의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5900" y="2743200"/>
            <a:ext cx="400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Bacula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백업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복원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서버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37700" y="2743200"/>
            <a:ext cx="400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Bacula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백업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복구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구조도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45700" y="1739900"/>
            <a:ext cx="5194300" cy="5295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03. Server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08200" y="2438400"/>
            <a:ext cx="6311900" cy="190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08200" y="5016500"/>
            <a:ext cx="6311900" cy="266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08200" y="8305800"/>
            <a:ext cx="6311900" cy="107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45700" y="7683500"/>
            <a:ext cx="5422900" cy="1701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108200" y="2019300"/>
            <a:ext cx="40005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1.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기존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데이터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확인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7800" y="1193800"/>
            <a:ext cx="5638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78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백업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/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복원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테스트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08200" y="4597400"/>
            <a:ext cx="40005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2. DB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데이터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백업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진행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08200" y="7924800"/>
            <a:ext cx="40005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3.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데이터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일부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삭제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72700" y="1358900"/>
            <a:ext cx="40005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4.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데이터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복원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진행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72700" y="7327900"/>
            <a:ext cx="40005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5.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데이터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복원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ExtraLight"/>
              </a:rPr>
              <a:t>확인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03. Server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333500"/>
            <a:ext cx="15849600" cy="1168400"/>
          </a:xfrm>
          <a:prstGeom prst="rect">
            <a:avLst/>
          </a:prstGeom>
          <a:effectLst>
            <a:outerShdw dir="5400000" dist="125365" blurRad="0">
              <a:srgbClr val="E6E6E6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" y="3797300"/>
            <a:ext cx="6070600" cy="68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84200" y="3022600"/>
            <a:ext cx="3390900" cy="151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40700" y="3035300"/>
            <a:ext cx="5130800" cy="1485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58900" y="6032500"/>
            <a:ext cx="4826000" cy="901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58900" y="8178800"/>
            <a:ext cx="6070600" cy="711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937500" y="6057900"/>
            <a:ext cx="7988300" cy="1117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937500" y="8204200"/>
            <a:ext cx="4000500" cy="990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14400" y="977900"/>
            <a:ext cx="2603500" cy="2336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971800" y="1524000"/>
            <a:ext cx="9842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FTP &amp; NTP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9200" y="2781300"/>
            <a:ext cx="400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FTP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9200" y="5422900"/>
            <a:ext cx="400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NTP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20800" y="4470400"/>
            <a:ext cx="3352800" cy="838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051800" y="4470400"/>
            <a:ext cx="6819900" cy="838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44600" y="6997700"/>
            <a:ext cx="5486400" cy="1511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44600" y="8902700"/>
            <a:ext cx="4076700" cy="1143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458200" y="7226300"/>
            <a:ext cx="6350000" cy="838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052300" y="8026400"/>
            <a:ext cx="551180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4900" y="3746500"/>
            <a:ext cx="3924300" cy="1930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03. Server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333500"/>
            <a:ext cx="15849600" cy="1168400"/>
          </a:xfrm>
          <a:prstGeom prst="rect">
            <a:avLst/>
          </a:prstGeom>
          <a:effectLst>
            <a:outerShdw dir="5400000" dist="125365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55700" y="6527800"/>
            <a:ext cx="3441700" cy="1930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248400" y="3479800"/>
            <a:ext cx="3873500" cy="210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223000" y="6667500"/>
            <a:ext cx="4152900" cy="210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977900"/>
            <a:ext cx="2603500" cy="2336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971800" y="1524000"/>
            <a:ext cx="9842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DNS &amp; DHCP &amp; Proxy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9200" y="2781300"/>
            <a:ext cx="400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DNS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69000" y="2781300"/>
            <a:ext cx="400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DHCP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9000" y="5588000"/>
            <a:ext cx="4572000" cy="762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79500" y="8356600"/>
            <a:ext cx="4254500" cy="109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324600" y="5562600"/>
            <a:ext cx="4025900" cy="1435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473700" y="8826500"/>
            <a:ext cx="5600700" cy="774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836400" y="3479800"/>
            <a:ext cx="4686300" cy="1879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788900" y="5397500"/>
            <a:ext cx="3149600" cy="774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328400" y="8521700"/>
            <a:ext cx="5918200" cy="381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306300" y="6083300"/>
            <a:ext cx="3581400" cy="1612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557000" y="8978900"/>
            <a:ext cx="5435600" cy="838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1252200" y="2781300"/>
            <a:ext cx="400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Proxy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179300" y="7569200"/>
            <a:ext cx="43053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949700" y="2247900"/>
            <a:ext cx="2311400" cy="109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403600" y="2247900"/>
            <a:ext cx="2311400" cy="109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5575300"/>
            <a:ext cx="16002000" cy="3733800"/>
          </a:xfrm>
          <a:prstGeom prst="rect">
            <a:avLst/>
          </a:prstGeom>
          <a:effectLst>
            <a:outerShdw dir="5400000" dist="344074" blurRad="0">
              <a:srgbClr val="D8D8D8">
                <a:alpha val="10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04. Cloud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244600" y="-1828800"/>
            <a:ext cx="13068300" cy="13233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134100" y="2438400"/>
            <a:ext cx="71628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200" b="true" i="false" u="none" strike="noStrike" spc="100">
                <a:solidFill>
                  <a:srgbClr val="000000"/>
                </a:solidFill>
                <a:ea typeface="Pretendard Light"/>
              </a:rPr>
              <a:t>클라우드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7700" y="6032500"/>
            <a:ext cx="13665200" cy="207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AWS</a:t>
            </a:r>
          </a:p>
          <a:p>
            <a:pPr algn="l" lvl="0">
              <a:lnSpc>
                <a:spcPct val="124499"/>
              </a:lnSpc>
            </a:pP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04. Cloud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333500"/>
            <a:ext cx="15849600" cy="1168400"/>
          </a:xfrm>
          <a:prstGeom prst="rect">
            <a:avLst/>
          </a:prstGeom>
          <a:effectLst>
            <a:outerShdw dir="5400000" dist="125365" blurRad="0">
              <a:srgbClr val="E6E6E6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7000" y="3416300"/>
            <a:ext cx="6235700" cy="1638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80500" y="3492500"/>
            <a:ext cx="6032500" cy="2590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7000" y="5854700"/>
            <a:ext cx="6705600" cy="3352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58300" y="4902200"/>
            <a:ext cx="9017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00200" y="4051300"/>
            <a:ext cx="23114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763000" y="7226300"/>
            <a:ext cx="8204200" cy="67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763000" y="7480300"/>
            <a:ext cx="8204200" cy="43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12800" y="977900"/>
            <a:ext cx="2679700" cy="2336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971800" y="1524000"/>
            <a:ext cx="9842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AWS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7000" y="2959100"/>
            <a:ext cx="3771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true" i="false" u="none" strike="noStrike" spc="-100">
                <a:solidFill>
                  <a:srgbClr val="000000"/>
                </a:solidFill>
                <a:latin typeface="Pretendard Regular"/>
              </a:rPr>
              <a:t>eksctl</a:t>
            </a:r>
            <a:r>
              <a:rPr lang="ko-KR" sz="2100" b="true" i="false" u="none" strike="noStrike" spc="-10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1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true" i="false" u="none" strike="noStrike" spc="-100">
                <a:solidFill>
                  <a:srgbClr val="000000"/>
                </a:solidFill>
                <a:ea typeface="Pretendard Regular"/>
              </a:rPr>
              <a:t>클러스터</a:t>
            </a:r>
            <a:r>
              <a:rPr lang="en-US" sz="21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true" i="false" u="none" strike="noStrike" spc="-100">
                <a:solidFill>
                  <a:srgbClr val="000000"/>
                </a:solidFill>
                <a:ea typeface="Pretendard Regular"/>
              </a:rPr>
              <a:t>생성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63000" y="2959100"/>
            <a:ext cx="400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yaml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파일로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배포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7000" y="5372100"/>
            <a:ext cx="3771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true" i="false" u="none" strike="noStrike" spc="-100">
                <a:solidFill>
                  <a:srgbClr val="000000"/>
                </a:solidFill>
                <a:ea typeface="Pretendard Regular"/>
              </a:rPr>
              <a:t>생성된</a:t>
            </a:r>
            <a:r>
              <a:rPr lang="en-US" sz="21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true" i="false" u="none" strike="noStrike" spc="-100">
                <a:solidFill>
                  <a:srgbClr val="000000"/>
                </a:solidFill>
                <a:ea typeface="Pretendard Regular"/>
              </a:rPr>
              <a:t>인스턴스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63000" y="6654800"/>
            <a:ext cx="400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생성된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pods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207500" y="8013700"/>
            <a:ext cx="6375400" cy="1511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44600" y="6324600"/>
            <a:ext cx="3556000" cy="533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70000" y="6311900"/>
            <a:ext cx="35560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2120900"/>
            <a:ext cx="12522200" cy="7213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04. Cloud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56800" y="1676400"/>
            <a:ext cx="5499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www.ysck.kr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접속시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나오는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웹페이지</a:t>
            </a:r>
          </a:p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1400" y="1308100"/>
            <a:ext cx="6565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78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true" i="false" u="none" strike="noStrike">
                <a:solidFill>
                  <a:srgbClr val="000000"/>
                </a:solidFill>
                <a:ea typeface="Pretendard Bold"/>
              </a:rPr>
              <a:t>최종</a:t>
            </a:r>
            <a:r>
              <a:rPr lang="en-US" sz="29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Pretendard Bold"/>
              </a:rPr>
              <a:t>배포</a:t>
            </a:r>
            <a:r>
              <a:rPr lang="en-US" sz="29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Pretendard Bold"/>
              </a:rPr>
              <a:t>결과</a:t>
            </a:r>
            <a:r>
              <a:rPr lang="en-US" sz="2900" b="true" i="false" u="none" strike="noStrike">
                <a:solidFill>
                  <a:srgbClr val="000000"/>
                </a:solidFill>
                <a:latin typeface="Pretendard Bold"/>
              </a:rPr>
              <a:t>: </a:t>
            </a:r>
            <a:r>
              <a:rPr lang="ko-KR" sz="2900" b="true" i="false" u="none" strike="noStrike">
                <a:solidFill>
                  <a:srgbClr val="000000"/>
                </a:solidFill>
                <a:ea typeface="Pretendard Bold"/>
              </a:rPr>
              <a:t>실시간</a:t>
            </a:r>
            <a:r>
              <a:rPr lang="en-US" sz="29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Pretendard Bold"/>
              </a:rPr>
              <a:t>물류</a:t>
            </a:r>
            <a:r>
              <a:rPr lang="en-US" sz="29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Pretendard Bold"/>
              </a:rPr>
              <a:t>관리</a:t>
            </a:r>
            <a:r>
              <a:rPr lang="en-US" sz="29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Pretendard Bold"/>
              </a:rPr>
              <a:t>시스템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949700" y="2247900"/>
            <a:ext cx="2311400" cy="109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403600" y="2247900"/>
            <a:ext cx="2311400" cy="109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5575300"/>
            <a:ext cx="16002000" cy="3733800"/>
          </a:xfrm>
          <a:prstGeom prst="rect">
            <a:avLst/>
          </a:prstGeom>
          <a:effectLst>
            <a:outerShdw dir="5400000" dist="344074" blurRad="0">
              <a:srgbClr val="D8D8D8">
                <a:alpha val="10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05.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Pretendard Bold"/>
              </a:rPr>
              <a:t>결론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244600" y="-1828800"/>
            <a:ext cx="13004800" cy="13220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134100" y="2438400"/>
            <a:ext cx="71628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200" b="true" i="false" u="none" strike="noStrike" spc="100">
                <a:solidFill>
                  <a:srgbClr val="000000"/>
                </a:solidFill>
                <a:ea typeface="Pretendard Light"/>
              </a:rPr>
              <a:t>결론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7700" y="6032500"/>
            <a:ext cx="13665200" cy="207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3700" b="false" i="false" u="none" strike="noStrike" spc="-10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 spc="-100">
                <a:solidFill>
                  <a:srgbClr val="000000"/>
                </a:solidFill>
                <a:ea typeface="Pretendard Regular"/>
              </a:rPr>
              <a:t>성과</a:t>
            </a: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 spc="-100">
                <a:solidFill>
                  <a:srgbClr val="000000"/>
                </a:solidFill>
                <a:ea typeface="Pretendard Regular"/>
              </a:rPr>
              <a:t>의의</a:t>
            </a:r>
          </a:p>
          <a:p>
            <a:pPr algn="l" lvl="0">
              <a:lnSpc>
                <a:spcPct val="124499"/>
              </a:lnSpc>
            </a:pP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D8D8D8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4660900"/>
            <a:ext cx="16002000" cy="440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64200" y="3454400"/>
            <a:ext cx="2667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85700" y="3454400"/>
            <a:ext cx="266700" cy="2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9300" y="1231900"/>
            <a:ext cx="2781300" cy="2616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05.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Pretendard Bold"/>
              </a:rPr>
              <a:t>결론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3400" y="5511800"/>
            <a:ext cx="14732000" cy="274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본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프로젝트는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가상환경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상에서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서버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네트워크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클라우드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환경을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설계하고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구축해볼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있었음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VLAN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망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분리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, HSRP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게이트웨이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이중화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, AWS EKS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상의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컨테이너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배포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등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실제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인프라와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유사한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환경을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실습함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구축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과정에서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역할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분담과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협업을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문제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해결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능력과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시스템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운영의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중요성을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체감함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결과적으로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인프라를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구성하는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기술들을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하나의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시스템으로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연결해보는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의미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실습이었으며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실무에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가까운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감각과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팀워크의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중요성을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확인할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경험을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19400" y="3479800"/>
            <a:ext cx="12649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통합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인프라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설계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운영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Bold"/>
              </a:rPr>
              <a:t>경험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21000" y="1892300"/>
            <a:ext cx="9842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4300" b="true" i="false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4300" b="true" i="false" u="none" strike="noStrike">
                <a:solidFill>
                  <a:srgbClr val="000000"/>
                </a:solidFill>
                <a:ea typeface="Pretendard Light"/>
              </a:rPr>
              <a:t>성과</a:t>
            </a: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4300" b="tru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4300" b="true" i="false" u="none" strike="noStrike">
                <a:solidFill>
                  <a:srgbClr val="000000"/>
                </a:solidFill>
                <a:ea typeface="Pretendard Light"/>
              </a:rPr>
              <a:t>의의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83000" y="2247900"/>
            <a:ext cx="2311400" cy="109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136900" y="2247900"/>
            <a:ext cx="2311400" cy="109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5575300"/>
            <a:ext cx="16002000" cy="3733800"/>
          </a:xfrm>
          <a:prstGeom prst="rect">
            <a:avLst/>
          </a:prstGeom>
          <a:effectLst>
            <a:outerShdw dir="5400000" dist="344074" blurRad="0">
              <a:srgbClr val="D8D8D8">
                <a:alpha val="10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01.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Pretendard Bold"/>
              </a:rPr>
              <a:t>개요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244600" y="-1828800"/>
            <a:ext cx="12407900" cy="13233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867400" y="2438400"/>
            <a:ext cx="71628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200" b="true" i="false" u="none" strike="noStrike" spc="100">
                <a:solidFill>
                  <a:srgbClr val="000000"/>
                </a:solidFill>
                <a:ea typeface="Pretendard Light"/>
              </a:rPr>
              <a:t>개요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9900" y="6096000"/>
            <a:ext cx="13665200" cy="151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개요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시나리오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700" b="false" i="false" u="none" strike="noStrike" spc="-100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 spc="-100">
                <a:solidFill>
                  <a:srgbClr val="000000"/>
                </a:solidFill>
                <a:ea typeface="Pretendard Regular"/>
              </a:rPr>
              <a:t>소개</a:t>
            </a: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3700" b="false" i="false" u="none" strike="noStrike" spc="-100">
                <a:solidFill>
                  <a:srgbClr val="000000"/>
                </a:solidFill>
                <a:ea typeface="Pretendard Regular"/>
              </a:rPr>
              <a:t>역할</a:t>
            </a: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 spc="-100">
                <a:solidFill>
                  <a:srgbClr val="000000"/>
                </a:solidFill>
                <a:ea typeface="Pretendard Regular"/>
              </a:rPr>
              <a:t>분담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828800" y="4584700"/>
            <a:ext cx="14630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6000" b="false" i="false" u="none" strike="noStrike" spc="-200">
                <a:solidFill>
                  <a:srgbClr val="000000"/>
                </a:solidFill>
                <a:latin typeface="Pretendard ExtraBold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 spc="-100">
                <a:solidFill>
                  <a:srgbClr val="000000"/>
                </a:solidFill>
                <a:ea typeface="Pretendard Bold"/>
              </a:rPr>
              <a:t>구름수비대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2882900"/>
            <a:ext cx="7848600" cy="6464300"/>
          </a:xfrm>
          <a:prstGeom prst="rect">
            <a:avLst/>
          </a:prstGeom>
          <a:effectLst>
            <a:outerShdw dir="5400000" dist="298371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83700" y="2882900"/>
            <a:ext cx="7848600" cy="6464300"/>
          </a:xfrm>
          <a:prstGeom prst="rect">
            <a:avLst/>
          </a:prstGeom>
          <a:effectLst>
            <a:outerShdw dir="5400000" dist="298371" blurRad="0">
              <a:srgbClr val="E6E6E6">
                <a:alpha val="10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1524000" y="3022600"/>
            <a:ext cx="70993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프로젝트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개요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3200" y="3911600"/>
            <a:ext cx="7239000" cy="509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목적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가상의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기업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환경을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네트워크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클라우드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인프라를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설계하고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구축하며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IT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인프라에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실무형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이해와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역량을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향상시키는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것을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목표로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함</a:t>
            </a:r>
          </a:p>
          <a:p>
            <a:pPr algn="l" lvl="0">
              <a:lnSpc>
                <a:spcPct val="830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방향</a:t>
            </a:r>
          </a:p>
          <a:p>
            <a:pPr algn="l" lvl="0">
              <a:lnSpc>
                <a:spcPct val="124499"/>
              </a:lnSpc>
            </a:pP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리눅스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환경에서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Web, DB, Log, DNS, DHCP, Proxy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등을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          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구축하여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운영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역량을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실습</a:t>
            </a:r>
          </a:p>
          <a:p>
            <a:pPr algn="l" lvl="0">
              <a:lnSpc>
                <a:spcPct val="132800"/>
              </a:lnSpc>
            </a:pP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네트워크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VLAN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망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분리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HSRP,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라우팅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                   Redistribute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구성으로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안정적인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네트워크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algn="l" lvl="0">
              <a:lnSpc>
                <a:spcPct val="132800"/>
              </a:lnSpc>
            </a:pP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클라우드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AWS EKS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Kubernetes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Web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서버를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                  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배포하며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클라우드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운영과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확장성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실습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01300" y="3022600"/>
            <a:ext cx="5626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프로젝트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시나리오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(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고객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요청사항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01.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Pretendard Bold"/>
              </a:rPr>
              <a:t>개요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333500"/>
            <a:ext cx="15849600" cy="1168400"/>
          </a:xfrm>
          <a:prstGeom prst="rect">
            <a:avLst/>
          </a:prstGeom>
          <a:effectLst>
            <a:outerShdw dir="5400000" dist="125365" blurRad="0">
              <a:srgbClr val="E6E6E6">
                <a:alpha val="10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977900"/>
            <a:ext cx="2679700" cy="2336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971800" y="1524000"/>
            <a:ext cx="9842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300" b="true" i="false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4300" b="true" i="false" u="none" strike="noStrike">
                <a:solidFill>
                  <a:srgbClr val="000000"/>
                </a:solidFill>
                <a:ea typeface="Pretendard Light"/>
              </a:rPr>
              <a:t>개요</a:t>
            </a: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4300" b="tru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4300" b="true" i="false" u="none" strike="noStrike">
                <a:solidFill>
                  <a:srgbClr val="000000"/>
                </a:solidFill>
                <a:ea typeface="Pretendard Light"/>
              </a:rPr>
              <a:t>시나리오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26600" y="3924300"/>
            <a:ext cx="7239000" cy="486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고객사명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YSCK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사업명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물류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유통</a:t>
            </a:r>
          </a:p>
          <a:p>
            <a:pPr algn="l" lvl="0">
              <a:lnSpc>
                <a:spcPct val="830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조직</a:t>
            </a:r>
            <a:r>
              <a:rPr lang="en-US" sz="2200" b="tru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본사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인사부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마케팅부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운영부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서버관리부서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지사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1(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물류운송팀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관리팀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서버관리실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지사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2(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관리부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Log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감사팀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830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true" i="false" u="none" strike="noStrike" spc="-100">
                <a:solidFill>
                  <a:srgbClr val="000000"/>
                </a:solidFill>
                <a:ea typeface="Pretendard Regular"/>
              </a:rPr>
              <a:t>요청사항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본사와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지사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구분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데이터와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업무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감시할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센터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구축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부서별로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사용하는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네트워크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망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분리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333500"/>
            <a:ext cx="15849600" cy="1168400"/>
          </a:xfrm>
          <a:prstGeom prst="rect">
            <a:avLst/>
          </a:prstGeom>
          <a:effectLst>
            <a:outerShdw dir="5400000" dist="125365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6300" y="977900"/>
            <a:ext cx="2641600" cy="2336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06500" y="3695700"/>
            <a:ext cx="3289300" cy="5168900"/>
          </a:xfrm>
          <a:prstGeom prst="rect">
            <a:avLst/>
          </a:prstGeom>
          <a:effectLst>
            <a:outerShdw dir="5400000" dist="126269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55800" y="4673600"/>
            <a:ext cx="1778000" cy="1778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397500" y="3695700"/>
            <a:ext cx="3289300" cy="5168900"/>
          </a:xfrm>
          <a:prstGeom prst="rect">
            <a:avLst/>
          </a:prstGeom>
          <a:effectLst>
            <a:outerShdw dir="5400000" dist="126269" blurRad="0">
              <a:srgbClr val="E6E6E6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159500" y="4673600"/>
            <a:ext cx="1778000" cy="177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3695700"/>
            <a:ext cx="3289300" cy="5168900"/>
          </a:xfrm>
          <a:prstGeom prst="rect">
            <a:avLst/>
          </a:prstGeom>
          <a:effectLst>
            <a:outerShdw dir="5400000" dist="126269" blurRad="0">
              <a:srgbClr val="E6E6E6">
                <a:alpha val="10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554200" y="4673600"/>
            <a:ext cx="1778000" cy="177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01200" y="3695700"/>
            <a:ext cx="3289300" cy="5168900"/>
          </a:xfrm>
          <a:prstGeom prst="rect">
            <a:avLst/>
          </a:prstGeom>
          <a:effectLst>
            <a:outerShdw dir="5400000" dist="126269" blurRad="0">
              <a:srgbClr val="E6E6E6">
                <a:alpha val="10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50500" y="4673600"/>
            <a:ext cx="1778000" cy="177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693400" y="4914900"/>
            <a:ext cx="1092200" cy="1155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98700" y="4914900"/>
            <a:ext cx="1104900" cy="1257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884400" y="4978400"/>
            <a:ext cx="1104900" cy="1168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502400" y="4902200"/>
            <a:ext cx="1079500" cy="129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972300" y="6146800"/>
            <a:ext cx="139700" cy="114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756900" y="6045200"/>
            <a:ext cx="977900" cy="88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121900" y="3810000"/>
            <a:ext cx="222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100">
                <a:solidFill>
                  <a:srgbClr val="FFFFFF"/>
                </a:solidFill>
                <a:ea typeface="Pretendard Medium"/>
              </a:rPr>
              <a:t>신예은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01.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Pretendard Bold"/>
              </a:rPr>
              <a:t>개요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12900" y="6908800"/>
            <a:ext cx="224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로컬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서버</a:t>
            </a:r>
          </a:p>
          <a:p>
            <a:pPr algn="ctr" lvl="0">
              <a:lnSpc>
                <a:spcPct val="1078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AWS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27200" y="3810000"/>
            <a:ext cx="222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100">
                <a:solidFill>
                  <a:srgbClr val="FFFFFF"/>
                </a:solidFill>
                <a:ea typeface="Pretendard Medium"/>
              </a:rPr>
              <a:t>여인수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930900" y="3810000"/>
            <a:ext cx="222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100">
                <a:solidFill>
                  <a:srgbClr val="FFFFFF"/>
                </a:solidFill>
                <a:ea typeface="Pretendard Medium"/>
              </a:rPr>
              <a:t>최지원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325600" y="3810000"/>
            <a:ext cx="222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100">
                <a:solidFill>
                  <a:srgbClr val="FFFFFF"/>
                </a:solidFill>
                <a:ea typeface="Pretendard Medium"/>
              </a:rPr>
              <a:t>김형주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21900" y="6908800"/>
            <a:ext cx="224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네트워크</a:t>
            </a:r>
          </a:p>
          <a:p>
            <a:pPr algn="ct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보안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14500" y="6908800"/>
            <a:ext cx="224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팀장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-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총괄</a:t>
            </a:r>
          </a:p>
          <a:p>
            <a:pPr algn="ct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기획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918200" y="6908800"/>
            <a:ext cx="224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로컬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서버</a:t>
            </a:r>
          </a:p>
          <a:p>
            <a:pPr algn="ctr" lvl="0">
              <a:lnSpc>
                <a:spcPct val="1078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PPT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971800" y="1524000"/>
            <a:ext cx="9842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300" b="true" i="false" u="none" strike="noStrike">
                <a:solidFill>
                  <a:srgbClr val="000000"/>
                </a:solidFill>
                <a:ea typeface="Pretendard Light"/>
              </a:rPr>
              <a:t>팀원</a:t>
            </a: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4300" b="true" i="false" u="none" strike="noStrike">
                <a:solidFill>
                  <a:srgbClr val="000000"/>
                </a:solidFill>
                <a:ea typeface="Pretendard Light"/>
              </a:rPr>
              <a:t>소개</a:t>
            </a: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 &amp; </a:t>
            </a:r>
            <a:r>
              <a:rPr lang="ko-KR" sz="4300" b="true" i="false" u="none" strike="noStrike">
                <a:solidFill>
                  <a:srgbClr val="000000"/>
                </a:solidFill>
                <a:ea typeface="Pretendard Light"/>
              </a:rPr>
              <a:t>역할</a:t>
            </a: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4300" b="true" i="false" u="none" strike="noStrike">
                <a:solidFill>
                  <a:srgbClr val="000000"/>
                </a:solidFill>
                <a:ea typeface="Pretendard Light"/>
              </a:rPr>
              <a:t>분담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949700" y="2247900"/>
            <a:ext cx="2311400" cy="109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403600" y="2247900"/>
            <a:ext cx="2311400" cy="109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5575300"/>
            <a:ext cx="16002000" cy="3733800"/>
          </a:xfrm>
          <a:prstGeom prst="rect">
            <a:avLst/>
          </a:prstGeom>
          <a:effectLst>
            <a:outerShdw dir="5400000" dist="344074" blurRad="0">
              <a:srgbClr val="D8D8D8">
                <a:alpha val="10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02. Network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244600" y="-1828800"/>
            <a:ext cx="12865100" cy="13233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134100" y="2438400"/>
            <a:ext cx="71628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200" b="true" i="false" u="none" strike="noStrike" spc="100">
                <a:solidFill>
                  <a:srgbClr val="000000"/>
                </a:solidFill>
                <a:ea typeface="Pretendard Light"/>
              </a:rPr>
              <a:t>네트워크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06600" y="6045200"/>
            <a:ext cx="5562600" cy="276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Network Topology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VLAN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HSRP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IPsec VPN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02. Network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333500"/>
            <a:ext cx="15849600" cy="1168400"/>
          </a:xfrm>
          <a:prstGeom prst="rect">
            <a:avLst/>
          </a:prstGeom>
          <a:effectLst>
            <a:outerShdw dir="5400000" dist="125365" blurRad="0">
              <a:srgbClr val="E6E6E6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40900" y="9309100"/>
            <a:ext cx="5588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05200" y="2705100"/>
            <a:ext cx="11277600" cy="6807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2800" y="977900"/>
            <a:ext cx="2679700" cy="2336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71800" y="1524000"/>
            <a:ext cx="9842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Network Topology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04200" y="3048000"/>
            <a:ext cx="8978900" cy="3873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02. Network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86800" y="7708900"/>
            <a:ext cx="8572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부서별로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VLAN10~VLAN90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분리하여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보안성과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네트워크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효율성을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Regular"/>
              </a:rPr>
              <a:t>높임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내부망을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구분하여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접근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제어를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용이하게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하고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49400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브로드캐스트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트래픽을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최소화해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성능을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최적화함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333500"/>
            <a:ext cx="15849600" cy="1168400"/>
          </a:xfrm>
          <a:prstGeom prst="rect">
            <a:avLst/>
          </a:prstGeom>
          <a:effectLst>
            <a:outerShdw dir="5400000" dist="125365" blurRad="0">
              <a:srgbClr val="E6E6E6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8700" y="3327400"/>
            <a:ext cx="6819900" cy="5448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6300" y="977900"/>
            <a:ext cx="2641600" cy="2336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971800" y="1524000"/>
            <a:ext cx="9842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VLAN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77400" y="3517900"/>
            <a:ext cx="6654800" cy="1333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Bold"/>
              </a:rPr>
              <a:t>02. Network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1900" y="8191500"/>
            <a:ext cx="83058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Active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장애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자동으로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Standby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전환함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장애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발생시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다운타임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없이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지속적으로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운영될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고가용성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제공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(High Availability)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333500"/>
            <a:ext cx="15849600" cy="1168400"/>
          </a:xfrm>
          <a:prstGeom prst="rect">
            <a:avLst/>
          </a:prstGeom>
          <a:effectLst>
            <a:outerShdw dir="5400000" dist="125365" blurRad="0">
              <a:srgbClr val="E6E6E6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52000" y="5740400"/>
            <a:ext cx="6680200" cy="1384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40400" y="7251700"/>
            <a:ext cx="1143000" cy="30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63300" y="7607300"/>
            <a:ext cx="5168900" cy="193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6000" y="3276600"/>
            <a:ext cx="8089900" cy="426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9000" y="977900"/>
            <a:ext cx="2628900" cy="2336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971800" y="1524000"/>
            <a:ext cx="9842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300" b="true" i="false" u="none" strike="noStrike">
                <a:solidFill>
                  <a:srgbClr val="000000"/>
                </a:solidFill>
                <a:latin typeface="Pretendard Light"/>
              </a:rPr>
              <a:t>HSRP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90100" y="2692400"/>
            <a:ext cx="74295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900" b="true" i="false" u="none" strike="noStrike" spc="-100">
                <a:solidFill>
                  <a:srgbClr val="000000"/>
                </a:solidFill>
                <a:latin typeface="Pretendard Regular"/>
              </a:rPr>
              <a:t>Active</a:t>
            </a:r>
          </a:p>
          <a:p>
            <a:pPr algn="l" lvl="0">
              <a:lnSpc>
                <a:spcPct val="132800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ExtraLight"/>
              </a:rPr>
              <a:t>State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ExtraLight"/>
              </a:rPr>
              <a:t>가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ExtraLight"/>
              </a:rPr>
              <a:t> Active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ExtraLight"/>
              </a:rPr>
              <a:t>이고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ExtraLight"/>
              </a:rPr>
              <a:t>우선순위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ExtraLight"/>
              </a:rPr>
              <a:t>(110)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ExtraLight"/>
              </a:rPr>
              <a:t>가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ExtraLight"/>
              </a:rPr>
              <a:t>높아서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ExtraLight"/>
              </a:rPr>
              <a:t> Active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ExtraLight"/>
              </a:rPr>
              <a:t>라우터로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ExtraLight"/>
              </a:rPr>
              <a:t>동작함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ExtraLight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90100" y="4991100"/>
            <a:ext cx="74295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900" b="true" i="false" u="none" strike="noStrike" spc="-100">
                <a:solidFill>
                  <a:srgbClr val="000000"/>
                </a:solidFill>
                <a:latin typeface="Pretendard Regular"/>
              </a:rPr>
              <a:t>Standby</a:t>
            </a:r>
          </a:p>
          <a:p>
            <a:pPr algn="l" lvl="0">
              <a:lnSpc>
                <a:spcPct val="132800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ExtraLight"/>
              </a:rPr>
              <a:t>State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ExtraLight"/>
              </a:rPr>
              <a:t>가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ExtraLight"/>
              </a:rPr>
              <a:t> Standby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ExtraLight"/>
              </a:rPr>
              <a:t>이고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ExtraLight"/>
              </a:rPr>
              <a:t>우선순위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ExtraLight"/>
              </a:rPr>
              <a:t>(100)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ExtraLight"/>
              </a:rPr>
              <a:t>가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ExtraLight"/>
              </a:rPr>
              <a:t>낮아서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ExtraLight"/>
              </a:rPr>
              <a:t>대기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ExtraLight"/>
              </a:rPr>
              <a:t>(Standby)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ExtraLight"/>
              </a:rPr>
              <a:t>라우터로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false" i="false" u="none" strike="noStrike" spc="-100">
                <a:solidFill>
                  <a:srgbClr val="000000"/>
                </a:solidFill>
                <a:ea typeface="Pretendard ExtraLight"/>
              </a:rPr>
              <a:t>설정됨</a:t>
            </a:r>
            <a:r>
              <a:rPr lang="en-US" sz="1900" b="false" i="false" u="none" strike="noStrike" spc="-100">
                <a:solidFill>
                  <a:srgbClr val="000000"/>
                </a:solidFill>
                <a:latin typeface="Pretendard ExtraLight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77400" y="7340600"/>
            <a:ext cx="74295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true" i="false" u="none" strike="noStrike" spc="-100">
                <a:solidFill>
                  <a:srgbClr val="000000"/>
                </a:solidFill>
                <a:ea typeface="Pretendard Regular"/>
              </a:rPr>
              <a:t>가상</a:t>
            </a:r>
            <a:r>
              <a:rPr lang="en-US" sz="1900" b="true" i="false" u="none" strike="noStrike" spc="-100">
                <a:solidFill>
                  <a:srgbClr val="000000"/>
                </a:solidFill>
                <a:latin typeface="Pretendard Regular"/>
              </a:rPr>
              <a:t> gateway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